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30"/>
  </p:notesMasterIdLst>
  <p:sldIdLst>
    <p:sldId id="257" r:id="rId5"/>
    <p:sldId id="260" r:id="rId6"/>
    <p:sldId id="261" r:id="rId7"/>
    <p:sldId id="259" r:id="rId8"/>
    <p:sldId id="285" r:id="rId9"/>
    <p:sldId id="405" r:id="rId10"/>
    <p:sldId id="275" r:id="rId11"/>
    <p:sldId id="276" r:id="rId12"/>
    <p:sldId id="451" r:id="rId13"/>
    <p:sldId id="486" r:id="rId14"/>
    <p:sldId id="484" r:id="rId15"/>
    <p:sldId id="485" r:id="rId16"/>
    <p:sldId id="452" r:id="rId17"/>
    <p:sldId id="487" r:id="rId18"/>
    <p:sldId id="488" r:id="rId19"/>
    <p:sldId id="475" r:id="rId20"/>
    <p:sldId id="477" r:id="rId21"/>
    <p:sldId id="482" r:id="rId22"/>
    <p:sldId id="472" r:id="rId23"/>
    <p:sldId id="479" r:id="rId24"/>
    <p:sldId id="483" r:id="rId25"/>
    <p:sldId id="480" r:id="rId26"/>
    <p:sldId id="481" r:id="rId27"/>
    <p:sldId id="468" r:id="rId28"/>
    <p:sldId id="270" r:id="rId2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A5217D-B2CA-4140-9EE1-8144DF71C243}" v="1" dt="2025-12-12T14:42:08.5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0167" autoAdjust="0"/>
  </p:normalViewPr>
  <p:slideViewPr>
    <p:cSldViewPr snapToGrid="0">
      <p:cViewPr varScale="1">
        <p:scale>
          <a:sx n="92" d="100"/>
          <a:sy n="92" d="100"/>
        </p:scale>
        <p:origin x="1314" y="30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Šedivec Tomáš" userId="5859117d-4fed-45af-939e-a078bb4ea44f" providerId="ADAL" clId="{2B5C9632-1B6D-438A-AE41-66A30DF8D18A}"/>
    <pc:docChg chg="custSel modSld sldOrd">
      <pc:chgData name="Šedivec Tomáš" userId="5859117d-4fed-45af-939e-a078bb4ea44f" providerId="ADAL" clId="{2B5C9632-1B6D-438A-AE41-66A30DF8D18A}" dt="2025-12-15T11:46:05.138" v="44" actId="108"/>
      <pc:docMkLst>
        <pc:docMk/>
      </pc:docMkLst>
      <pc:sldChg chg="modSp mod">
        <pc:chgData name="Šedivec Tomáš" userId="5859117d-4fed-45af-939e-a078bb4ea44f" providerId="ADAL" clId="{2B5C9632-1B6D-438A-AE41-66A30DF8D18A}" dt="2025-12-15T11:46:05.138" v="44" actId="108"/>
        <pc:sldMkLst>
          <pc:docMk/>
          <pc:sldMk cId="300149760" sldId="479"/>
        </pc:sldMkLst>
        <pc:spChg chg="mod">
          <ac:chgData name="Šedivec Tomáš" userId="5859117d-4fed-45af-939e-a078bb4ea44f" providerId="ADAL" clId="{2B5C9632-1B6D-438A-AE41-66A30DF8D18A}" dt="2025-12-15T11:46:05.138" v="44" actId="108"/>
          <ac:spMkLst>
            <pc:docMk/>
            <pc:sldMk cId="300149760" sldId="479"/>
            <ac:spMk id="3" creationId="{CC894BF3-CBC9-5892-9E8A-D37C5659B96C}"/>
          </ac:spMkLst>
        </pc:spChg>
      </pc:sldChg>
      <pc:sldChg chg="modSp mod">
        <pc:chgData name="Šedivec Tomáš" userId="5859117d-4fed-45af-939e-a078bb4ea44f" providerId="ADAL" clId="{2B5C9632-1B6D-438A-AE41-66A30DF8D18A}" dt="2025-12-15T11:42:46.766" v="18" actId="403"/>
        <pc:sldMkLst>
          <pc:docMk/>
          <pc:sldMk cId="2822436374" sldId="484"/>
        </pc:sldMkLst>
        <pc:spChg chg="mod">
          <ac:chgData name="Šedivec Tomáš" userId="5859117d-4fed-45af-939e-a078bb4ea44f" providerId="ADAL" clId="{2B5C9632-1B6D-438A-AE41-66A30DF8D18A}" dt="2025-12-15T11:42:46.766" v="18" actId="403"/>
          <ac:spMkLst>
            <pc:docMk/>
            <pc:sldMk cId="2822436374" sldId="484"/>
            <ac:spMk id="3" creationId="{294C5796-6362-5DD4-5C60-6446D395650E}"/>
          </ac:spMkLst>
        </pc:spChg>
      </pc:sldChg>
      <pc:sldChg chg="ord">
        <pc:chgData name="Šedivec Tomáš" userId="5859117d-4fed-45af-939e-a078bb4ea44f" providerId="ADAL" clId="{2B5C9632-1B6D-438A-AE41-66A30DF8D18A}" dt="2025-12-15T11:42:20.911" v="13"/>
        <pc:sldMkLst>
          <pc:docMk/>
          <pc:sldMk cId="1978371385" sldId="486"/>
        </pc:sldMkLst>
      </pc:sldChg>
      <pc:sldChg chg="modSp mod">
        <pc:chgData name="Šedivec Tomáš" userId="5859117d-4fed-45af-939e-a078bb4ea44f" providerId="ADAL" clId="{2B5C9632-1B6D-438A-AE41-66A30DF8D18A}" dt="2025-12-15T11:43:25.276" v="20" actId="20577"/>
        <pc:sldMkLst>
          <pc:docMk/>
          <pc:sldMk cId="3028321743" sldId="487"/>
        </pc:sldMkLst>
        <pc:spChg chg="mod">
          <ac:chgData name="Šedivec Tomáš" userId="5859117d-4fed-45af-939e-a078bb4ea44f" providerId="ADAL" clId="{2B5C9632-1B6D-438A-AE41-66A30DF8D18A}" dt="2025-12-15T11:43:25.276" v="20" actId="20577"/>
          <ac:spMkLst>
            <pc:docMk/>
            <pc:sldMk cId="3028321743" sldId="487"/>
            <ac:spMk id="2" creationId="{AF1C6EC4-54B7-91FA-7E81-C47FB00C0FDE}"/>
          </ac:spMkLst>
        </pc:spChg>
        <pc:picChg chg="mod">
          <ac:chgData name="Šedivec Tomáš" userId="5859117d-4fed-45af-939e-a078bb4ea44f" providerId="ADAL" clId="{2B5C9632-1B6D-438A-AE41-66A30DF8D18A}" dt="2025-12-12T14:41:55.250" v="1" actId="1076"/>
          <ac:picMkLst>
            <pc:docMk/>
            <pc:sldMk cId="3028321743" sldId="487"/>
            <ac:picMk id="5" creationId="{122A5DEB-2355-5D0A-B7AB-7F97AD9DB0C1}"/>
          </ac:picMkLst>
        </pc:picChg>
      </pc:sldChg>
      <pc:sldChg chg="modSp mod">
        <pc:chgData name="Šedivec Tomáš" userId="5859117d-4fed-45af-939e-a078bb4ea44f" providerId="ADAL" clId="{2B5C9632-1B6D-438A-AE41-66A30DF8D18A}" dt="2025-12-12T14:42:40.049" v="8" actId="1076"/>
        <pc:sldMkLst>
          <pc:docMk/>
          <pc:sldMk cId="3972428087" sldId="488"/>
        </pc:sldMkLst>
        <pc:spChg chg="mod">
          <ac:chgData name="Šedivec Tomáš" userId="5859117d-4fed-45af-939e-a078bb4ea44f" providerId="ADAL" clId="{2B5C9632-1B6D-438A-AE41-66A30DF8D18A}" dt="2025-12-12T14:42:13.514" v="3" actId="1076"/>
          <ac:spMkLst>
            <pc:docMk/>
            <pc:sldMk cId="3972428087" sldId="488"/>
            <ac:spMk id="2" creationId="{6AB2BEC3-EF72-A4C1-851E-0A08EB7504AF}"/>
          </ac:spMkLst>
        </pc:spChg>
        <pc:spChg chg="mod">
          <ac:chgData name="Šedivec Tomáš" userId="5859117d-4fed-45af-939e-a078bb4ea44f" providerId="ADAL" clId="{2B5C9632-1B6D-438A-AE41-66A30DF8D18A}" dt="2025-12-12T14:42:40.049" v="8" actId="1076"/>
          <ac:spMkLst>
            <pc:docMk/>
            <pc:sldMk cId="3972428087" sldId="488"/>
            <ac:spMk id="3" creationId="{E62B8EBF-2A22-0751-C74D-339D211A48E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4E12E-C91D-434D-A647-BE6EC2A79133}" type="datetimeFigureOut">
              <a:rPr lang="cs-CZ" smtClean="0"/>
              <a:t>15.12.2025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E8805-B56C-4FAD-A9B2-E9EC334F86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3006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15.12.2025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001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15.12.2025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0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15.12.2025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46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15.12.2025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153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15.12.2025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4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15.12.2025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45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15.12.2025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14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15.12.2025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981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15.12.2025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50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15.12.2025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73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15.12.2025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017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EB83-090E-473B-B959-92A4B5275361}" type="datetimeFigureOut">
              <a:rPr lang="cs-CZ" smtClean="0"/>
              <a:pPr/>
              <a:t>15.12.2025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90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znalostni_baze:utlum_rc" TargetMode="External"/><Relationship Id="rId2" Type="http://schemas.openxmlformats.org/officeDocument/2006/relationships/hyperlink" Target="https://archi.gov.cz/nap:ni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chi.gov.cz/nap:zakladni_registry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dnsportal.gov.cz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znalostni_baze:akreditace_atestace?do=diff&amp;rev2%5B0%5D=1758806959&amp;rev2%5B1%5D=1762183729&amp;difftype=sidebyside" TargetMode="External"/><Relationship Id="rId2" Type="http://schemas.openxmlformats.org/officeDocument/2006/relationships/hyperlink" Target="https://archi.gov.cz/znalostni_baze:osvedceni?do=diff&amp;rev2%5B0%5D=1724419874&amp;rev2%5B1%5D=1759491010&amp;difftype=sidebysid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diskuz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32857" y="5620012"/>
            <a:ext cx="8533612" cy="954107"/>
          </a:xfrm>
          <a:ln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sekce Hlavního architekta eGovernmentu 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Digitální a informační agentura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22174" y="611598"/>
            <a:ext cx="9649072" cy="34163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54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Zasedání</a:t>
            </a:r>
            <a:r>
              <a:rPr kumimoji="0" lang="cs-CZ" sz="5400" b="1" i="0" u="none" strike="noStrike" kern="1200" cap="none" spc="0" normalizeH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pracovní skupiny pro architekturu a řízení ICT</a:t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2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cs-CZ" sz="32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zasedání 15. 12. 2025</a:t>
            </a:r>
            <a:endParaRPr lang="cs-CZ" sz="2800" b="1" dirty="0">
              <a:ln>
                <a:solidFill>
                  <a:schemeClr val="bg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32CDB5-2EE0-986F-F4D9-CF2F5C917B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EDEAEA-BE2B-AB37-F6B4-36C0F4E82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357"/>
            <a:ext cx="10515600" cy="908090"/>
          </a:xfrm>
        </p:spPr>
        <p:txBody>
          <a:bodyPr/>
          <a:lstStyle/>
          <a:p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Klient na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portále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0BAB7CE-6439-C453-6D12-1003C885B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4322"/>
            <a:ext cx="10515600" cy="5414841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Případ užití č. 1 – Klient je subjektem údajů v ROB, je na portálu nově, není v žádné agendové evidenci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Případ užití č. 2 – Klient je subjektem údajů v ROB, je na portálu nově, je v agendové evidenci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Případ užití č. 3 – Klient je subjektem údajů v ROB, je na portálu poněkolikáté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Případ užití č. 4 – Klient není subjektem údajů v ROB, je na portálu poprvé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Případ užití č. 5 – Klient není subjektem údajů v ROB, je na portálu poněkolikáté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Speciální případ č. 1 – OVM/SPUU nevede klientský kmen a nemá jak jednoduše zjistit, zda o klientovi vede údaje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Speciální případ č. 2 - Klient bude požadovat údaje dle nařízení SDG</a:t>
            </a:r>
          </a:p>
          <a:p>
            <a:pPr>
              <a:lnSpc>
                <a:spcPct val="100000"/>
              </a:lnSpc>
              <a:spcAft>
                <a:spcPts val="800"/>
              </a:spcAft>
              <a:buNone/>
            </a:pPr>
            <a:endParaRPr lang="cs-CZ" sz="2400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978371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8FFB1-FCB1-7A74-6D07-0A50DEA6B2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75AF8F5-35E3-2518-F6B9-5FDD9F837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Klient na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portále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94C5796-6362-5DD4-5C60-6446D3956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06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Pro možnost využití činnostní role CR102729 "Ověření totožnosti uživatele digitální služby" v agendě A8566 je nutné být zařazen ve </a:t>
            </a:r>
            <a:r>
              <a:rPr lang="cs-CZ" sz="3600" b="1" dirty="0">
                <a:ln>
                  <a:solidFill>
                    <a:schemeClr val="bg1"/>
                  </a:solidFill>
                </a:ln>
              </a:rPr>
              <a:t>skupině OVM/SPUÚ KO536. Pro zařazení do kategorie je nutné požádat oficiální žádostí Digitální a informační agenturu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cs-CZ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  <a:buNone/>
            </a:pPr>
            <a:endParaRPr lang="cs-CZ" sz="2400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822436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56009C-0584-0298-EF3E-DCC3CC07AA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F0DEF8-BE1F-CE46-206F-2DFA6A90A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8883"/>
            <a:ext cx="10515600" cy="1325563"/>
          </a:xfrm>
        </p:spPr>
        <p:txBody>
          <a:bodyPr/>
          <a:lstStyle/>
          <a:p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Identifikátory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subjektů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v ISVS 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7A8B02-1113-16DB-455A-89A6E69977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06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800"/>
              </a:spcAft>
              <a:buFontTx/>
              <a:buChar char="-"/>
            </a:pPr>
            <a:endParaRPr lang="cs-CZ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  <a:buNone/>
            </a:pPr>
            <a:endParaRPr lang="cs-CZ" sz="2400" b="1" dirty="0">
              <a:ln>
                <a:solidFill>
                  <a:schemeClr val="bg1"/>
                </a:solidFill>
              </a:ln>
            </a:endParaRPr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E49AB69F-A6BB-C39C-45D9-27EBBBA619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243494"/>
              </p:ext>
            </p:extLst>
          </p:nvPr>
        </p:nvGraphicFramePr>
        <p:xfrm>
          <a:off x="243068" y="1318204"/>
          <a:ext cx="11759880" cy="5538397"/>
        </p:xfrm>
        <a:graphic>
          <a:graphicData uri="http://schemas.openxmlformats.org/drawingml/2006/table">
            <a:tbl>
              <a:tblPr/>
              <a:tblGrid>
                <a:gridCol w="2939970">
                  <a:extLst>
                    <a:ext uri="{9D8B030D-6E8A-4147-A177-3AD203B41FA5}">
                      <a16:colId xmlns:a16="http://schemas.microsoft.com/office/drawing/2014/main" val="947374574"/>
                    </a:ext>
                  </a:extLst>
                </a:gridCol>
                <a:gridCol w="2939970">
                  <a:extLst>
                    <a:ext uri="{9D8B030D-6E8A-4147-A177-3AD203B41FA5}">
                      <a16:colId xmlns:a16="http://schemas.microsoft.com/office/drawing/2014/main" val="1175758355"/>
                    </a:ext>
                  </a:extLst>
                </a:gridCol>
                <a:gridCol w="2939970">
                  <a:extLst>
                    <a:ext uri="{9D8B030D-6E8A-4147-A177-3AD203B41FA5}">
                      <a16:colId xmlns:a16="http://schemas.microsoft.com/office/drawing/2014/main" val="2780056009"/>
                    </a:ext>
                  </a:extLst>
                </a:gridCol>
                <a:gridCol w="2939970">
                  <a:extLst>
                    <a:ext uri="{9D8B030D-6E8A-4147-A177-3AD203B41FA5}">
                      <a16:colId xmlns:a16="http://schemas.microsoft.com/office/drawing/2014/main" val="1131632879"/>
                    </a:ext>
                  </a:extLst>
                </a:gridCol>
              </a:tblGrid>
              <a:tr h="10174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800">
                          <a:effectLst/>
                        </a:rPr>
                        <a:t>Název</a:t>
                      </a:r>
                    </a:p>
                  </a:txBody>
                  <a:tcPr marL="12362" marR="12362" marT="12362" marB="12362" anchor="b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B01D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800">
                          <a:effectLst/>
                        </a:rPr>
                        <a:t>Popis</a:t>
                      </a:r>
                    </a:p>
                  </a:txBody>
                  <a:tcPr marL="12362" marR="12362" marT="12362" marB="12362" anchor="b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301B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800">
                          <a:effectLst/>
                        </a:rPr>
                        <a:t>Příklady</a:t>
                      </a:r>
                    </a:p>
                  </a:txBody>
                  <a:tcPr marL="12362" marR="12362" marT="12362" marB="12362" anchor="b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F020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cs-CZ" sz="1800" dirty="0">
                          <a:effectLst/>
                        </a:rPr>
                        <a:t>Slouží k</a:t>
                      </a:r>
                    </a:p>
                  </a:txBody>
                  <a:tcPr marL="12362" marR="12362" marT="12362" marB="12362" anchor="b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102A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79222"/>
                  </a:ext>
                </a:extLst>
              </a:tr>
              <a:tr h="954088"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r>
                        <a:rPr lang="cs-CZ" sz="2000">
                          <a:effectLst/>
                        </a:rPr>
                        <a:t>Agendový identifikátor fyzické osoby (AIFO)</a:t>
                      </a:r>
                    </a:p>
                  </a:txBody>
                  <a:tcPr marL="12362" marR="12362" marT="12362" marB="12362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r>
                        <a:rPr lang="cs-CZ" sz="1100">
                          <a:effectLst/>
                        </a:rPr>
                        <a:t>Identifikátor, který přiděluje ORG pro danou agendu a je jedinečný pro osobu a agendu.</a:t>
                      </a:r>
                    </a:p>
                  </a:txBody>
                  <a:tcPr marL="12362" marR="12362" marT="12362" marB="12362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r>
                        <a:rPr lang="cs-CZ" sz="1100" dirty="0">
                          <a:effectLst/>
                        </a:rPr>
                        <a:t>AIFO v agendě evidence obyvatel, AIFO v agendě řidičských průkazů</a:t>
                      </a:r>
                    </a:p>
                  </a:txBody>
                  <a:tcPr marL="12362" marR="12362" marT="12362" marB="12362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r>
                        <a:rPr lang="cs-CZ" sz="1100" dirty="0">
                          <a:effectLst/>
                        </a:rPr>
                        <a:t>Technický identifikátor pro účely jednoznačné identifikace fyzické osoby v agendě a jako identifikátor osoby při výměně údajů. Je pouze v agendě, nikdy se neposkytuje a nepředává, překládá se výhradně přes ORG.</a:t>
                      </a:r>
                    </a:p>
                  </a:txBody>
                  <a:tcPr marL="12362" marR="12362" marT="12362" marB="12362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6826692"/>
                  </a:ext>
                </a:extLst>
              </a:tr>
              <a:tr h="1482505"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r>
                        <a:rPr lang="cs-CZ" sz="2000">
                          <a:effectLst/>
                        </a:rPr>
                        <a:t>Bezvýznamný směrový identifikátor (BSI) (Pseudonym od </a:t>
                      </a:r>
                      <a:r>
                        <a:rPr lang="cs-CZ" sz="2000" u="none" strike="noStrike">
                          <a:solidFill>
                            <a:srgbClr val="337AB7"/>
                          </a:solidFill>
                          <a:effectLst/>
                          <a:hlinkClick r:id="rId2" tooltip="nap:nia"/>
                        </a:rPr>
                        <a:t>NIA</a:t>
                      </a:r>
                      <a:r>
                        <a:rPr lang="cs-CZ" sz="2000">
                          <a:effectLst/>
                        </a:rPr>
                        <a:t>)</a:t>
                      </a:r>
                    </a:p>
                  </a:txBody>
                  <a:tcPr marL="12362" marR="12362" marT="12362" marB="12362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r>
                        <a:rPr lang="cs-CZ" sz="1100" dirty="0">
                          <a:effectLst/>
                        </a:rPr>
                        <a:t>Identifikátor, který přiděluje </a:t>
                      </a:r>
                      <a:r>
                        <a:rPr lang="cs-CZ" sz="1100" u="none" strike="noStrike" dirty="0">
                          <a:solidFill>
                            <a:srgbClr val="337AB7"/>
                          </a:solidFill>
                          <a:effectLst/>
                          <a:hlinkClick r:id="rId2" tooltip="nap:nia"/>
                        </a:rPr>
                        <a:t>NIA</a:t>
                      </a:r>
                      <a:r>
                        <a:rPr lang="cs-CZ" sz="1100" dirty="0">
                          <a:effectLst/>
                        </a:rPr>
                        <a:t> každému kvalifikovanému poskytovateli služeb (resp. "uživateli" ve smyslu Z 12/2020, §12a (1)), na základě kombinace poskytnutých identifikačních údajů FO. Je jedinečný pro kombinaci FO a poskytovatele služby. Nesmí se používat veřejně, tj. mimo uživatele služby, kterému byl přidělen, s výjimkou použití vůči OVM.</a:t>
                      </a:r>
                    </a:p>
                  </a:txBody>
                  <a:tcPr marL="12362" marR="12362" marT="12362" marB="12362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r>
                        <a:rPr lang="cs-CZ" sz="1100" dirty="0">
                          <a:effectLst/>
                        </a:rPr>
                        <a:t>BSI pro portál občana, BSI pro portál ČSSZ, BSI pro všeobecnou fakultní nemocnici</a:t>
                      </a:r>
                    </a:p>
                  </a:txBody>
                  <a:tcPr marL="12362" marR="12362" marT="12362" marB="12362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r>
                        <a:rPr lang="cs-CZ" sz="1100">
                          <a:effectLst/>
                        </a:rPr>
                        <a:t>Speciální typ stykového identifikátoru pro účely jednoznačné identifikace fyzické osoby pouze v kontextu daného poskytovatele služby. Fakticky nahrazuje </a:t>
                      </a:r>
                      <a:r>
                        <a:rPr lang="cs-CZ" sz="1100" u="none" strike="noStrike">
                          <a:solidFill>
                            <a:srgbClr val="337AB7"/>
                          </a:solidFill>
                          <a:effectLst/>
                          <a:hlinkClick r:id="rId3" tooltip="znalostni_baze:utlum_rc"/>
                        </a:rPr>
                        <a:t>rodné číslo</a:t>
                      </a:r>
                      <a:r>
                        <a:rPr lang="cs-CZ" sz="1100">
                          <a:effectLst/>
                        </a:rPr>
                        <a:t> sadou těchto identifikátorů různých pro každého poskytovatele. Každý OVM si může přeložit kterékoliv BSI pomocí služeb </a:t>
                      </a:r>
                      <a:r>
                        <a:rPr lang="cs-CZ" sz="1100" u="none" strike="noStrike">
                          <a:solidFill>
                            <a:srgbClr val="337AB7"/>
                          </a:solidFill>
                          <a:effectLst/>
                          <a:hlinkClick r:id="rId4" tooltip="nap:zakladni_registry"/>
                        </a:rPr>
                        <a:t>základních registrů</a:t>
                      </a:r>
                      <a:r>
                        <a:rPr lang="cs-CZ" sz="1100">
                          <a:effectLst/>
                        </a:rPr>
                        <a:t> na své AIFO.</a:t>
                      </a:r>
                    </a:p>
                  </a:txBody>
                  <a:tcPr marL="12362" marR="12362" marT="12362" marB="12362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6968207"/>
                  </a:ext>
                </a:extLst>
              </a:tr>
              <a:tr h="1218297"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r>
                        <a:rPr lang="cs-CZ" sz="2000" dirty="0">
                          <a:effectLst/>
                        </a:rPr>
                        <a:t>Stykový Identifikátor (SI)</a:t>
                      </a:r>
                    </a:p>
                  </a:txBody>
                  <a:tcPr marL="12362" marR="12362" marT="12362" marB="12362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r>
                        <a:rPr lang="cs-CZ" sz="1100">
                          <a:effectLst/>
                        </a:rPr>
                        <a:t>Jednoznačný identifikátor pocházející z veřejné listiny, kterým lze identifikovat osobu při komunikaci s veřejnou správou. Jakýkoliv stykový identifikátor musí být v ROB, kromě BSI.</a:t>
                      </a:r>
                    </a:p>
                  </a:txBody>
                  <a:tcPr marL="12362" marR="12362" marT="12362" marB="12362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r>
                        <a:rPr lang="cs-CZ" sz="1100" dirty="0">
                          <a:effectLst/>
                        </a:rPr>
                        <a:t>Typ a číslo dokladu (OP, pas, ŘP)</a:t>
                      </a:r>
                    </a:p>
                  </a:txBody>
                  <a:tcPr marL="12362" marR="12362" marT="12362" marB="12362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r>
                        <a:rPr lang="cs-CZ" sz="1100">
                          <a:effectLst/>
                        </a:rPr>
                        <a:t>Využívá se při prezenční či listinné či elektronické komunikaci s klientem, namísto nebo vedle KI. Podle něj se provede překlad na KI pro vnitřní práci v agendě a AIS, i na AIFO v agendě pro komunikaci v rámci PPDF. AIS poté ví, jak AIFO, tak KI, v systémech se tento identifikátor (SI) neeviduje a neukládá.</a:t>
                      </a:r>
                    </a:p>
                  </a:txBody>
                  <a:tcPr marL="12362" marR="12362" marT="12362" marB="12362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878977"/>
                  </a:ext>
                </a:extLst>
              </a:tr>
              <a:tr h="1416453"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r>
                        <a:rPr lang="cs-CZ" sz="2000" dirty="0">
                          <a:effectLst/>
                        </a:rPr>
                        <a:t>Klientský identifikátor (KI)</a:t>
                      </a:r>
                    </a:p>
                  </a:txBody>
                  <a:tcPr marL="12362" marR="12362" marT="12362" marB="12362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r>
                        <a:rPr lang="cs-CZ" sz="1100">
                          <a:effectLst/>
                        </a:rPr>
                        <a:t>Klientské číslo používané v dané agendě nebo skupině agend jednoho resortu (ve výjimečných případech více úřadů spolupracujících nad jednou agendou, pak však nesmí spolupracující úřad přenést toto KI mimo agendu), jako úředníkům i klientům známý bezvýznamový identifikátor</a:t>
                      </a:r>
                    </a:p>
                  </a:txBody>
                  <a:tcPr marL="12362" marR="12362" marT="12362" marB="12362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r>
                        <a:rPr lang="cs-CZ" sz="1100" dirty="0">
                          <a:effectLst/>
                        </a:rPr>
                        <a:t>DIČ, Číslo pojištěnce, klientské číslo</a:t>
                      </a:r>
                    </a:p>
                  </a:txBody>
                  <a:tcPr marL="12362" marR="12362" marT="12362" marB="12362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>
                        <a:buNone/>
                      </a:pPr>
                      <a:r>
                        <a:rPr lang="cs-CZ" sz="1100" dirty="0">
                          <a:effectLst/>
                        </a:rPr>
                        <a:t>Úřední identifikátor, na rozdíl od AIFO je prezentován klientovi i úředníkovi. Využívá se při vnitřním i vnějším úředním styku v dané agendě nebo skupině příbuzných agend, zpravidla se neposkytuje mimo, ale využívá se jen v rámci této agendy. Klient si své číslo může, ale nemusí pamatovat, užívat či dokládat, k tomu slouží stykový klientský identifikátor (SI).</a:t>
                      </a:r>
                    </a:p>
                  </a:txBody>
                  <a:tcPr marL="12362" marR="12362" marT="12362" marB="12362">
                    <a:lnL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13017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3443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6AF9A-1F12-450E-FFFD-6C88EEBE4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04E58C-EE5C-E80E-0E94-C120E9656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DNS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portál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gov.cz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494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1C6EC4-54B7-91FA-7E81-C47FB00C0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2282" y="859111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cs-CZ" sz="4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DNS portál uveden do produkčního provozu dne 2. prosince 2025</a:t>
            </a:r>
            <a:br>
              <a:rPr lang="cs-CZ" dirty="0">
                <a:solidFill>
                  <a:schemeClr val="bg1"/>
                </a:solidFill>
              </a:rPr>
            </a:br>
            <a:br>
              <a:rPr lang="cs-CZ" dirty="0">
                <a:solidFill>
                  <a:schemeClr val="bg1"/>
                </a:solidFill>
              </a:rPr>
            </a:br>
            <a:r>
              <a:rPr lang="cs-CZ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https://dnsportal.gov.cz</a:t>
            </a:r>
            <a:br>
              <a:rPr lang="cs-CZ" dirty="0">
                <a:solidFill>
                  <a:schemeClr val="bg1"/>
                </a:solidFill>
              </a:rPr>
            </a:b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5" name="Zástupný obsah 4" descr="Obsah obrázku text, snímek obrazovky, software, Webová stránka&#10;&#10;Obsah generovaný pomocí AI může být nesprávný.">
            <a:extLst>
              <a:ext uri="{FF2B5EF4-FFF2-40B4-BE49-F238E27FC236}">
                <a16:creationId xmlns:a16="http://schemas.microsoft.com/office/drawing/2014/main" id="{122A5DEB-2355-5D0A-B7AB-7F97AD9DB0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022" y="2497658"/>
            <a:ext cx="4374119" cy="4351338"/>
          </a:xfrm>
        </p:spPr>
      </p:pic>
    </p:spTree>
    <p:extLst>
      <p:ext uri="{BB962C8B-B14F-4D97-AF65-F5344CB8AC3E}">
        <p14:creationId xmlns:p14="http://schemas.microsoft.com/office/powerpoint/2010/main" val="3028321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AB2BEC3-EF72-A4C1-851E-0A08EB750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0825"/>
            <a:ext cx="10515600" cy="1325563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Přihlášení přes přístupovou roli v CAAIS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62B8EBF-2A22-0751-C74D-339D211A4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534"/>
            <a:ext cx="10515600" cy="4351338"/>
          </a:xfrm>
        </p:spPr>
        <p:txBody>
          <a:bodyPr>
            <a:normAutofit fontScale="77500" lnSpcReduction="20000"/>
          </a:bodyPr>
          <a:lstStyle/>
          <a:p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Žádosti o registrace nových domén</a:t>
            </a:r>
          </a:p>
          <a:p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Admin-editor může přímo pracovat se záznamy domén úřadu</a:t>
            </a:r>
          </a:p>
          <a:p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Export aktuálního nastavení a WHOIS výpis domén</a:t>
            </a:r>
          </a:p>
          <a:p>
            <a:r>
              <a:rPr lang="cs-CZ" sz="3500" b="1" dirty="0">
                <a:ln>
                  <a:solidFill>
                    <a:schemeClr val="bg1"/>
                  </a:solidFill>
                </a:ln>
              </a:rPr>
              <a:t>Automatizace správy pomocí API (management SSL certifikátů)</a:t>
            </a:r>
          </a:p>
          <a:p>
            <a:r>
              <a:rPr lang="cs-CZ" sz="3500" b="1" dirty="0">
                <a:ln>
                  <a:solidFill>
                    <a:schemeClr val="bg1"/>
                  </a:solidFill>
                </a:ln>
              </a:rPr>
              <a:t>Automatické notifikace na email žadatele</a:t>
            </a:r>
          </a:p>
          <a:p>
            <a:endParaRPr lang="cs-CZ" sz="3500" b="1" dirty="0">
              <a:ln>
                <a:solidFill>
                  <a:schemeClr val="bg1"/>
                </a:solidFill>
              </a:ln>
            </a:endParaRPr>
          </a:p>
          <a:p>
            <a:pPr marL="0" indent="0">
              <a:buNone/>
            </a:pPr>
            <a:r>
              <a:rPr lang="cs-CZ" sz="3500" b="1" dirty="0">
                <a:ln>
                  <a:solidFill>
                    <a:schemeClr val="bg1"/>
                  </a:solidFill>
                </a:ln>
              </a:rPr>
              <a:t>Pověřený pracovník s rolí Admin-editor má možnost správy  všech domén úřadu. Veškeré aktivity a zásahy jím provedené jsou logovány a </a:t>
            </a:r>
            <a:r>
              <a:rPr lang="cs-CZ" sz="3500" b="1" dirty="0" err="1">
                <a:ln>
                  <a:solidFill>
                    <a:schemeClr val="bg1"/>
                  </a:solidFill>
                </a:ln>
              </a:rPr>
              <a:t>auditovatelné</a:t>
            </a:r>
            <a:r>
              <a:rPr lang="cs-CZ" sz="3500" b="1" dirty="0">
                <a:ln>
                  <a:solidFill>
                    <a:schemeClr val="bg1"/>
                  </a:solidFill>
                </a:ln>
              </a:rPr>
              <a:t> k přístupovému účtu Admina. 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2428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38733B-97F3-62A3-1BA7-50FD543D1B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268E191-9A38-92FA-C3A6-60402F4A2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ZoPDS nové generace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9516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B83DDE-3BDD-7B07-650E-47AD26D1B1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E0EE77-D0AB-DBB5-DCA1-9AF4B6CB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Shrnutí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roku 2025 a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výhled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2026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9133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27C5F1-8BFA-CD0E-BDBE-F67CFFB2A6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8AE5AC8-BB67-6244-107B-5D1D024E5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Architektura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30EA227-B08A-9375-4FB1-3CEC42EF93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06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Architektonické </a:t>
            </a:r>
            <a:r>
              <a:rPr lang="cs-CZ" sz="36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patterny</a:t>
            </a:r>
            <a:endParaRPr lang="cs-CZ"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Maturity model pro architekturu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Přizpůsobení otázek na schvalování projektů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600" b="1" dirty="0">
                <a:ln>
                  <a:solidFill>
                    <a:schemeClr val="bg1"/>
                  </a:solidFill>
                </a:ln>
              </a:rPr>
              <a:t>Úprava metodických materiálů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600" b="1" dirty="0">
                <a:ln>
                  <a:solidFill>
                    <a:schemeClr val="bg1"/>
                  </a:solidFill>
                </a:ln>
              </a:rPr>
              <a:t>Centrální úložiště architektonických modelů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600" b="1" dirty="0">
                <a:ln>
                  <a:solidFill>
                    <a:schemeClr val="bg1"/>
                  </a:solidFill>
                </a:ln>
              </a:rPr>
              <a:t>Sjednocení datových standardů </a:t>
            </a:r>
            <a:endParaRPr lang="cs-CZ" sz="3200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7840684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B20559-EA78-DC4D-F688-BA888906F8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067C50-44F3-8511-2D44-41DE95752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Základní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registry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nové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generace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5E086AD-F419-36C3-74CA-57C05EC45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0600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Projekt DIA k vytvoření krátkodobého/střednědobého řešení rozvoje, dlouhodobé vize, governance a roadmapy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Zapojení OVM i dodavatelů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Sběr a analýza stovek požadavků ze všech možných vstupů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2 výstupy pro RVIS: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cs-CZ" sz="3000" b="1" dirty="0" err="1">
                <a:ln>
                  <a:solidFill>
                    <a:schemeClr val="bg1"/>
                  </a:solidFill>
                </a:ln>
              </a:rPr>
              <a:t>Roadmapa</a:t>
            </a:r>
            <a:r>
              <a:rPr lang="cs-CZ" sz="3000" b="1" dirty="0">
                <a:ln>
                  <a:solidFill>
                    <a:schemeClr val="bg1"/>
                  </a:solidFill>
                </a:ln>
              </a:rPr>
              <a:t> eGovernmentu jako výhled digitalizace dle DIA a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cs-CZ" sz="3000" b="1" dirty="0">
                <a:ln>
                  <a:solidFill>
                    <a:schemeClr val="bg1"/>
                  </a:solidFill>
                </a:ln>
              </a:rPr>
              <a:t>Strategie Governance základních registrů 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Tx/>
              <a:buChar char="-"/>
            </a:pPr>
            <a:endParaRPr lang="cs-CZ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  <a:buNone/>
            </a:pPr>
            <a:endParaRPr lang="cs-CZ" sz="2400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189065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14458" y="1638431"/>
            <a:ext cx="8811491" cy="1754326"/>
          </a:xfr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54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D94017-D3AC-FD26-53DC-9101F4AC29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950B6B-4304-1302-CD7A-D1761242D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626"/>
            <a:ext cx="10515600" cy="688171"/>
          </a:xfrm>
        </p:spPr>
        <p:txBody>
          <a:bodyPr>
            <a:normAutofit fontScale="90000"/>
          </a:bodyPr>
          <a:lstStyle/>
          <a:p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Metodické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pokyny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C894BF3-CBC9-5892-9E8A-D37C5659B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10797"/>
            <a:ext cx="10515600" cy="566948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Metodický pokyn k řízení záměru (projektu) IT/ICT pro digitální zmocněnce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Metodický pokyn k procesu přenosu podání mezi ISVS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Metodický pokyn ke zveřejňování informací v </a:t>
            </a:r>
            <a:r>
              <a:rPr lang="cs-CZ" sz="3600" b="1" dirty="0">
                <a:ln>
                  <a:solidFill>
                    <a:schemeClr val="bg1"/>
                  </a:solidFill>
                </a:ln>
              </a:rPr>
              <a:t>provozní dokumentaci spojených s kybernetickou bezpečností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600" b="1" dirty="0">
                <a:ln>
                  <a:solidFill>
                    <a:schemeClr val="bg1"/>
                  </a:solidFill>
                </a:ln>
              </a:rPr>
              <a:t>Metodický pokyn k ukončení formulářů typu B1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600" b="1" dirty="0">
                <a:ln>
                  <a:solidFill>
                    <a:schemeClr val="bg1"/>
                  </a:solidFill>
                </a:ln>
              </a:rPr>
              <a:t>Metodický pokyn státním právnickým osobám</a:t>
            </a:r>
          </a:p>
        </p:txBody>
      </p:sp>
    </p:spTree>
    <p:extLst>
      <p:ext uri="{BB962C8B-B14F-4D97-AF65-F5344CB8AC3E}">
        <p14:creationId xmlns:p14="http://schemas.microsoft.com/office/powerpoint/2010/main" val="3001497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4C76A9-740E-6303-1E8E-5846831DFE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0910BFA-A85A-3013-D7BF-5190DB9A9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626"/>
            <a:ext cx="10515600" cy="1157992"/>
          </a:xfrm>
        </p:spPr>
        <p:txBody>
          <a:bodyPr>
            <a:normAutofit/>
          </a:bodyPr>
          <a:lstStyle/>
          <a:p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Metodické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pokyny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294CE36-C635-12E9-A2EB-0402D24C45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0618"/>
            <a:ext cx="10515600" cy="531067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Metodický pokyn k informační koncepci OVS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Metodický pokyn ke správě dat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4800" b="1" dirty="0">
                <a:ln>
                  <a:solidFill>
                    <a:schemeClr val="bg1"/>
                  </a:solidFill>
                </a:ln>
              </a:rPr>
              <a:t>Metodický pokyn k § 5b </a:t>
            </a:r>
            <a:r>
              <a:rPr lang="cs-CZ" sz="4800" b="1" dirty="0" err="1">
                <a:ln>
                  <a:solidFill>
                    <a:schemeClr val="bg1"/>
                  </a:solidFill>
                </a:ln>
              </a:rPr>
              <a:t>ZoISVS</a:t>
            </a:r>
            <a:endParaRPr lang="cs-CZ" sz="4800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70519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B5299E-5A90-A9A8-1781-0F44A71FA5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3BFD337-529A-A8C5-360D-24185DC22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Akreditace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a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atestace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BCA9AAA-DD0C-C33F-8198-A36A72757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06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Nová pravidla atestace dlouhodobého řízení ISVS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Nové atestační středisko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600" b="1" dirty="0">
                <a:ln>
                  <a:solidFill>
                    <a:schemeClr val="bg1"/>
                  </a:solidFill>
                </a:ln>
              </a:rPr>
              <a:t>Jedna z povinností při žádosti o stanovisko OHA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600" b="1" dirty="0">
                <a:ln>
                  <a:solidFill>
                    <a:schemeClr val="bg1"/>
                  </a:solidFill>
                </a:ln>
              </a:rPr>
              <a:t>Změny v povinnostech pro různé úrovně veřejné správy</a:t>
            </a: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 </a:t>
            </a:r>
            <a:endParaRPr lang="cs-CZ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  <a:buNone/>
            </a:pPr>
            <a:endParaRPr lang="cs-CZ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3077428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3D94D8-65E3-679D-2ADB-490FF07B51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0C4E12-0E2C-645C-3561-3086D4AEA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ZoPDS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EA6D8C5-5B69-B44C-BB88-E74F67ACB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06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Posunut termín portálového řešení – nepřiměřená zátěž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Standardy dokumentů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600" b="1" dirty="0">
                <a:ln>
                  <a:solidFill>
                    <a:schemeClr val="bg1"/>
                  </a:solidFill>
                </a:ln>
              </a:rPr>
              <a:t>Služby v samostatné působnosti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600" b="1" dirty="0">
                <a:ln>
                  <a:solidFill>
                    <a:schemeClr val="bg1"/>
                  </a:solidFill>
                </a:ln>
              </a:rPr>
              <a:t>Služby v přenesené působnosti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cs-CZ" sz="3600" b="1" dirty="0">
                <a:ln>
                  <a:solidFill>
                    <a:schemeClr val="bg1"/>
                  </a:solidFill>
                </a:ln>
              </a:rPr>
              <a:t>Právo na „službu v přirozeném jazyce“</a:t>
            </a: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784062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7CFCC-F104-6589-E049-7AB3929B5A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56E208C-F93C-74E0-C7AD-37A2E997F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Otázky a nejasnosti členů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2132829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6284" y="2001818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305" y="669805"/>
            <a:ext cx="3629545" cy="1938992"/>
          </a:xfrm>
          <a:ln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Kontext naší PS v rámci RVIS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10047"/>
            <a:ext cx="7581900" cy="6851008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451600" y="3911600"/>
            <a:ext cx="1257300" cy="4445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6369050" y="1194800"/>
            <a:ext cx="1257300" cy="95784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7626350" y="93074"/>
            <a:ext cx="1352550" cy="5292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>
            <a:normAutofit fontScale="90000"/>
          </a:bodyPr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43248" y="30612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Agenda</a:t>
            </a:r>
            <a:endParaRPr lang="en-US" sz="4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55112" y="907270"/>
            <a:ext cx="11521279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32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32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Změny v Národní architektuře eGovernmentu – </a:t>
            </a:r>
            <a:r>
              <a:rPr lang="cs-CZ" sz="32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32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Evidence</a:t>
            </a:r>
            <a:r>
              <a:rPr lang="pl-PL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l-PL" sz="32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subjektů</a:t>
            </a:r>
            <a:r>
              <a:rPr lang="pl-PL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pl-PL" sz="32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jejich</a:t>
            </a:r>
            <a:r>
              <a:rPr lang="pl-PL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l-PL" sz="32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identifikátory</a:t>
            </a:r>
            <a:r>
              <a:rPr lang="pl-PL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32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DIA</a:t>
            </a:r>
            <a:endParaRPr lang="cs-CZ" sz="32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32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DNS portál gov.cz – DIA</a:t>
            </a:r>
            <a:endParaRPr lang="cs-CZ" sz="32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32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ZoPDS nové generace </a:t>
            </a:r>
            <a:r>
              <a:rPr lang="cs-CZ" sz="32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– DIA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32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Shrnutí roku 2025 a výhled 2026</a:t>
            </a:r>
            <a:r>
              <a:rPr lang="cs-CZ" sz="32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– DIA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Poznámky a nejasnosti členů pracovní skupiny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Závěr</a:t>
            </a:r>
            <a:r>
              <a:rPr lang="cs-CZ" sz="32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4946" y="1889852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</a:p>
        </p:txBody>
      </p:sp>
    </p:spTree>
    <p:extLst>
      <p:ext uri="{BB962C8B-B14F-4D97-AF65-F5344CB8AC3E}">
        <p14:creationId xmlns:p14="http://schemas.microsoft.com/office/powerpoint/2010/main" val="3048756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47438" y="877078"/>
            <a:ext cx="11296691" cy="5770857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Viz také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https://archi.gov.cz/vyhledavani:changelog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Dekompozice ISVS https://archi.gov.cz/znalostni_baze:dekompozice_isvs?do=diff&amp;rev2%5B0%5D=1732808849&amp;rev2%5B1%5D=1759239820&amp;difftype=sidebyside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Osvědčení o digitálním úkonu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solidFill>
                  <a:schemeClr val="accent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/>
              </a:rPr>
              <a:t>https://archi.gov.cz/znalostni_baze:osvedceni?do=diff&amp;rev2%5B0%5D=1724419874&amp;rev2%5B1%5D=1759491010&amp;difftype=sidebyside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solidFill>
                  <a:schemeClr val="accent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</a:t>
            </a:r>
          </a:p>
          <a:p>
            <a:pPr>
              <a:lnSpc>
                <a:spcPct val="120000"/>
              </a:lnSpc>
            </a:pPr>
            <a:r>
              <a:rPr lang="cs-CZ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Atesty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3"/>
              </a:rPr>
              <a:t>https://archi.gov.cz/znalostni_baze:akreditace_atestace?do=diff&amp;rev2%5B0%5D=1758806959&amp;rev2%5B1%5D=1762183729&amp;difftype=sidebyside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4061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18049"/>
            <a:ext cx="10515600" cy="4814596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Poslední seznam změn jednomyslně schválen usnesením RVIS č. 2025/4/3/U2</a:t>
            </a:r>
          </a:p>
          <a:p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Nadále budou změny schvalovány v hierarchii RVIS: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Pracovní skupina pro architekturu a řízení 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Výbor pro Informační koncepci ČR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Plenární zasedání RVIS</a:t>
            </a:r>
          </a:p>
        </p:txBody>
      </p:sp>
    </p:spTree>
    <p:extLst>
      <p:ext uri="{BB962C8B-B14F-4D97-AF65-F5344CB8AC3E}">
        <p14:creationId xmlns:p14="http://schemas.microsoft.com/office/powerpoint/2010/main" val="3282216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Diskutuje s námi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11021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Pravidla diskuze na konci každé stránky:</a:t>
            </a:r>
          </a:p>
          <a:p>
            <a:pPr lvl="1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Dotazy se musí týkat dané stránky. Pokud Váš dotaz se stránkou nesouvisí a nenašli jste potřebné informace pomocí vyhledávání, založte prosím nové diskuzní vlákno ve speciální části webu 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https://archi.gov.cz/diskuze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.</a:t>
            </a: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Pravidla diskuze ve speciální části webu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https://archi.gov.cz/diskuze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Diskutujte v rámci založené diskuze. Pokud Váš příspěvek s vláknem nesouvisí, založte prosím nové diskuzní vlákno.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Pokud zakládáte nové vlákno, nezapomeňte ho pojmenovat. Název by měl souviset s Vaším dotazem.</a:t>
            </a: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770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6AF9A-1F12-450E-FFFD-6C88EEBE4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04E58C-EE5C-E80E-0E94-C120E9656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Evidence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subjektů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jejich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l-PL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identifikátory</a:t>
            </a:r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07148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1C8A6CA-3E21-4DDD-BFB4-F280350CE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79E98EC-8279-4842-B4EF-743633698D36}">
  <ds:schemaRefs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7A5577F-90D1-4D94-B1D8-31B5055FE4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8646</TotalTime>
  <Words>1280</Words>
  <Application>Microsoft Office PowerPoint</Application>
  <PresentationFormat>Širokoúhlá obrazovka</PresentationFormat>
  <Paragraphs>117</Paragraphs>
  <Slides>25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28" baseType="lpstr">
      <vt:lpstr>Arial</vt:lpstr>
      <vt:lpstr>Calibri</vt:lpstr>
      <vt:lpstr>Motiv Office</vt:lpstr>
      <vt:lpstr>Prezentace aplikace PowerPoint</vt:lpstr>
      <vt:lpstr>Technický úvod, pravidla videokonference </vt:lpstr>
      <vt:lpstr>Kontext naší PS v rámci RVIS</vt:lpstr>
      <vt:lpstr> </vt:lpstr>
      <vt:lpstr>Změny v Národní architektuře eGovernmentu</vt:lpstr>
      <vt:lpstr>Změny v Národní architektuře eGovernmentu</vt:lpstr>
      <vt:lpstr>Změny v Národní architektuře eGovernmentu</vt:lpstr>
      <vt:lpstr>Diskutuje s námi</vt:lpstr>
      <vt:lpstr>Evidence subjektů a jejich identifikátory </vt:lpstr>
      <vt:lpstr>Klient na portále </vt:lpstr>
      <vt:lpstr>Klient na portále </vt:lpstr>
      <vt:lpstr>Identifikátory subjektů v ISVS </vt:lpstr>
      <vt:lpstr>DNS portál gov.cz</vt:lpstr>
      <vt:lpstr>DNS portál uveden do produkčního provozu dne 2. prosince 2025  https://dnsportal.gov.cz </vt:lpstr>
      <vt:lpstr>Přihlášení přes přístupovou roli v CAAIS</vt:lpstr>
      <vt:lpstr>ZoPDS nové generace</vt:lpstr>
      <vt:lpstr>Shrnutí roku 2025 a výhled 2026</vt:lpstr>
      <vt:lpstr>Architektura</vt:lpstr>
      <vt:lpstr>Základní registry nové generace </vt:lpstr>
      <vt:lpstr>Metodické pokyny</vt:lpstr>
      <vt:lpstr>Metodické pokyny</vt:lpstr>
      <vt:lpstr>Akreditace a atestace</vt:lpstr>
      <vt:lpstr>ZoPDS</vt:lpstr>
      <vt:lpstr>Otázky a nejasnosti členů pracovní skupiny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Šedivec Tomáš</cp:lastModifiedBy>
  <cp:revision>117</cp:revision>
  <dcterms:created xsi:type="dcterms:W3CDTF">2021-01-27T09:19:54Z</dcterms:created>
  <dcterms:modified xsi:type="dcterms:W3CDTF">2025-12-15T11:46:08Z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  <property fmtid="{D5CDD505-2E9C-101B-9397-08002B2CF9AE}" pid="4" name="MSIP_Label_defa4170-0d19-0005-0004-bc88714345d2_Enabled">
    <vt:lpwstr>true</vt:lpwstr>
  </property>
  <property fmtid="{D5CDD505-2E9C-101B-9397-08002B2CF9AE}" pid="5" name="MSIP_Label_defa4170-0d19-0005-0004-bc88714345d2_SetDate">
    <vt:lpwstr>2023-05-31T18:05:34Z</vt:lpwstr>
  </property>
  <property fmtid="{D5CDD505-2E9C-101B-9397-08002B2CF9AE}" pid="6" name="MSIP_Label_defa4170-0d19-0005-0004-bc88714345d2_Method">
    <vt:lpwstr>Standard</vt:lpwstr>
  </property>
  <property fmtid="{D5CDD505-2E9C-101B-9397-08002B2CF9AE}" pid="7" name="MSIP_Label_defa4170-0d19-0005-0004-bc88714345d2_Name">
    <vt:lpwstr>defa4170-0d19-0005-0004-bc88714345d2</vt:lpwstr>
  </property>
  <property fmtid="{D5CDD505-2E9C-101B-9397-08002B2CF9AE}" pid="8" name="MSIP_Label_defa4170-0d19-0005-0004-bc88714345d2_SiteId">
    <vt:lpwstr>5b6b85cd-44ef-4d66-86d4-603dd2160780</vt:lpwstr>
  </property>
  <property fmtid="{D5CDD505-2E9C-101B-9397-08002B2CF9AE}" pid="9" name="MSIP_Label_defa4170-0d19-0005-0004-bc88714345d2_ActionId">
    <vt:lpwstr>c5314257-51c3-403d-a298-d6cb53c54f2a</vt:lpwstr>
  </property>
  <property fmtid="{D5CDD505-2E9C-101B-9397-08002B2CF9AE}" pid="10" name="MSIP_Label_defa4170-0d19-0005-0004-bc88714345d2_ContentBits">
    <vt:lpwstr>0</vt:lpwstr>
  </property>
</Properties>
</file>